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8610600" cy="6858000"/>
          </a:xfrm>
          <a:prstGeom prst="rect">
            <a:avLst/>
          </a:prstGeom>
          <a:solidFill>
            <a:srgbClr val="0084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8960" y="1122363"/>
            <a:ext cx="7426960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960" y="3602038"/>
            <a:ext cx="742696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>
                    <a:lumMod val="95000"/>
                  </a:schemeClr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9560" y="475932"/>
            <a:ext cx="2343150" cy="3305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910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12192000" cy="1330960"/>
          </a:xfrm>
          <a:prstGeom prst="rect">
            <a:avLst/>
          </a:prstGeom>
          <a:solidFill>
            <a:srgbClr val="0084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03200"/>
            <a:ext cx="10515600" cy="827723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9888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A4A270A-25D7-4614-9899-BD0451356732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97" y="5807710"/>
            <a:ext cx="1533525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4111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2192000" cy="1330960"/>
          </a:xfrm>
          <a:prstGeom prst="rect">
            <a:avLst/>
          </a:prstGeom>
          <a:solidFill>
            <a:srgbClr val="0084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39788" y="1330960"/>
            <a:ext cx="3932237" cy="131572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1330960"/>
            <a:ext cx="6172200" cy="4530090"/>
          </a:xfrm>
        </p:spPr>
        <p:txBody>
          <a:bodyPr/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692400"/>
            <a:ext cx="3932237" cy="3176588"/>
          </a:xfrm>
        </p:spPr>
        <p:txBody>
          <a:bodyPr/>
          <a:lstStyle>
            <a:lvl1pPr marL="0" indent="0">
              <a:buNone/>
              <a:defRPr sz="1600"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270A-25D7-4614-9899-BD0451356732}" type="slidenum">
              <a:rPr lang="ru-RU" smtClean="0"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97" y="5807710"/>
            <a:ext cx="1533525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044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2192000" cy="1330960"/>
          </a:xfrm>
          <a:prstGeom prst="rect">
            <a:avLst/>
          </a:prstGeom>
          <a:solidFill>
            <a:srgbClr val="0084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Black" panose="020B0A040201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41275"/>
            <a:ext cx="10515600" cy="1325563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Black" panose="020B0A04020102020204" pitchFamily="34" charset="0"/>
              </a:defRPr>
            </a:lvl1pPr>
          </a:lstStyle>
          <a:p>
            <a:fld id="{2A4A270A-25D7-4614-9899-BD0451356732}" type="slidenum">
              <a:rPr lang="ru-RU" smtClean="0"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97" y="5807710"/>
            <a:ext cx="1533525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067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12192000" cy="1330960"/>
          </a:xfrm>
          <a:prstGeom prst="rect">
            <a:avLst/>
          </a:prstGeom>
          <a:solidFill>
            <a:srgbClr val="0084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Black" panose="020B0A040201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-41275"/>
            <a:ext cx="10515600" cy="1325563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Black" panose="020B0A04020102020204" pitchFamily="34" charset="0"/>
              </a:defRPr>
            </a:lvl1pPr>
          </a:lstStyle>
          <a:p>
            <a:fld id="{2A4A270A-25D7-4614-9899-BD0451356732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97" y="5807710"/>
            <a:ext cx="1533525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461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12192000" cy="1330960"/>
          </a:xfrm>
          <a:prstGeom prst="rect">
            <a:avLst/>
          </a:prstGeom>
          <a:solidFill>
            <a:srgbClr val="0084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41275"/>
            <a:ext cx="10515600" cy="1325563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270A-25D7-4614-9899-BD0451356732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97" y="5807710"/>
            <a:ext cx="1533525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427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12192000" cy="1330960"/>
          </a:xfrm>
          <a:prstGeom prst="rect">
            <a:avLst/>
          </a:prstGeom>
          <a:solidFill>
            <a:srgbClr val="0084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270A-25D7-4614-9899-BD0451356732}" type="slidenum">
              <a:rPr lang="ru-RU" smtClean="0"/>
              <a:t>‹#›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97" y="5807710"/>
            <a:ext cx="1533525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336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2192000" cy="1330960"/>
          </a:xfrm>
          <a:prstGeom prst="rect">
            <a:avLst/>
          </a:prstGeom>
          <a:solidFill>
            <a:srgbClr val="0084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Black" panose="020B0A040201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1330960"/>
            <a:ext cx="3932237" cy="1330960"/>
          </a:xfrm>
        </p:spPr>
        <p:txBody>
          <a:bodyPr anchor="b"/>
          <a:lstStyle>
            <a:lvl1pPr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1330960"/>
            <a:ext cx="6172200" cy="4530090"/>
          </a:xfrm>
        </p:spPr>
        <p:txBody>
          <a:bodyPr/>
          <a:lstStyle>
            <a:lvl1pPr marL="0" indent="0">
              <a:buNone/>
              <a:defRPr sz="32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661920"/>
            <a:ext cx="3932237" cy="3207068"/>
          </a:xfrm>
        </p:spPr>
        <p:txBody>
          <a:bodyPr/>
          <a:lstStyle>
            <a:lvl1pPr marL="0" indent="0">
              <a:buNone/>
              <a:defRPr sz="1600"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Black" panose="020B0A04020102020204" pitchFamily="34" charset="0"/>
              </a:defRPr>
            </a:lvl1pPr>
          </a:lstStyle>
          <a:p>
            <a:fld id="{2A4A270A-25D7-4614-9899-BD0451356732}" type="slidenum">
              <a:rPr lang="ru-RU" smtClean="0"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97" y="5807710"/>
            <a:ext cx="1533525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077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A4A270A-25D7-4614-9899-BD0451356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733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девиантного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Ирина Николаевна Рассказова –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к.псих.н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доцент кафедры педагогики и психологии детства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ОмГПУ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47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изучения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девиантного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Отклоняющееся от социальных норм поведение существует всегда, в любом обществе и на любом этапе его развития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серьезной проблемой личности, ее ближайшего окружения, общества, и в той или иной степени касается любого человека (любой человек может стать жертвой насилия, преступного поведения и т.д.)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 живут в мире, где существует данное явление, взаимодействуют с детьми, подростками, старшеклассниками с данными проблемами и им важно понимать сущность проблемы, факторы ее формирования и способы профилактики и коррекции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887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дисциплины: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научных представлений о природе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девиантного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поведения, факторах ее формирования и способах профилактики и коррекции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07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Основное содержание дисциплины,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темы предлагаемые к обсуждению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Научные подходы к пониманию </a:t>
            </a:r>
            <a:r>
              <a:rPr lang="ru-RU" alt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девиантного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поведения: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социальные, биологические, психологические факторы формирования</a:t>
            </a:r>
          </a:p>
          <a:p>
            <a:pPr marL="609600" indent="-609600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семьи и образовательных организаций в формировании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девиантного</a:t>
            </a:r>
            <a:r>
              <a:rPr 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поведения</a:t>
            </a:r>
          </a:p>
          <a:p>
            <a:pPr marL="609600" indent="-609600"/>
            <a:r>
              <a:rPr 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конкретных видов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девиантного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поведения: агрессивного, преступного, зависимого, суицидального, бродяжничества, воровства, лжи. 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0884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мгпу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3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Омгпу" id="{72A71BEB-1B90-4CAF-8A26-0E55C4E5EC3A}" vid="{E46132D8-1C71-4657-8C12-41F5063D4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презентации Омгпу</Template>
  <TotalTime>23</TotalTime>
  <Words>177</Words>
  <Application>Microsoft Office PowerPoint</Application>
  <PresentationFormat>Широкоэкранный</PresentationFormat>
  <Paragraphs>13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Arial Black</vt:lpstr>
      <vt:lpstr>Times New Roman</vt:lpstr>
      <vt:lpstr>Омгпу</vt:lpstr>
      <vt:lpstr>Психология девиантного поведения</vt:lpstr>
      <vt:lpstr>Актуальность изучения девиантного поведения</vt:lpstr>
      <vt:lpstr>Цель дисциплины:</vt:lpstr>
      <vt:lpstr>Основное содержание дисциплины,  темы предлагаемые к обсуждению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Психология девиантного поведения</dc:title>
  <dc:creator>USER</dc:creator>
  <cp:lastModifiedBy>User</cp:lastModifiedBy>
  <cp:revision>4</cp:revision>
  <dcterms:created xsi:type="dcterms:W3CDTF">2022-02-03T12:14:34Z</dcterms:created>
  <dcterms:modified xsi:type="dcterms:W3CDTF">2022-12-08T06:21:31Z</dcterms:modified>
</cp:coreProperties>
</file>